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6.wmf" ContentType="image/x-wmf"/>
  <Override PartName="/ppt/media/image23.png" ContentType="image/png"/>
  <Override PartName="/ppt/media/image22.png" ContentType="image/png"/>
  <Override PartName="/ppt/media/image24.jpeg" ContentType="image/jpeg"/>
  <Override PartName="/ppt/media/image21.jpeg" ContentType="image/jpeg"/>
  <Override PartName="/ppt/media/image19.png" ContentType="image/png"/>
  <Override PartName="/ppt/media/image20.png" ContentType="image/png"/>
  <Override PartName="/ppt/media/image28.png" ContentType="image/png"/>
  <Override PartName="/ppt/media/image29.jpeg" ContentType="image/jpeg"/>
  <Override PartName="/ppt/media/image10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jpeg" ContentType="image/jpeg"/>
  <Override PartName="/ppt/media/image1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jpeg" ContentType="image/jpeg"/>
  <Override PartName="/ppt/media/image31.png" ContentType="image/png"/>
  <Override PartName="/ppt/media/image1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7E0B7BA-8DEF-4836-8D90-2611BDA321C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BD4500-1886-4D2F-987D-C377235B3F2F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ECCD60-C1D9-48B3-B389-34E98CF3C57A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AFF7F0-7A00-4C63-887C-F4A6F1D52645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DB932C-E5AE-42EC-AFE7-3594D8873640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60412E7-F95A-44EF-87D4-98CA071EF0CE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D55228-2ED7-4BD9-AB79-BA075A6C6AA4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996FCA-1596-499B-BCF5-E1E96CF0575F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FFC440-8367-4D5B-BBA2-83A174D90278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FE68DE-6813-4A8D-8748-88B9D0A48FD2}" type="slidenum">
              <a:rPr b="0" lang="en-IN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3DC38F-4E4C-400F-9993-458E657349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1E5666-93BD-4A5A-89F2-5F54697CA2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CA7506-BCB7-47E7-997D-BC87F741334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18813F-DFC7-4107-908D-A34341F32B6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9827D64-F919-4CE4-8DEC-CB92F99542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5B63B9-8449-4610-8952-7FEC677BDC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CD5E51-457B-4CDD-B457-5B5245528D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3C96CA-A84B-4550-8F46-6C2CD91960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A611BD-F24F-47C1-A1FE-37ADFBA48F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80923F-453F-4C26-A46B-3118A0CB11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2E9063-EE5F-4230-81CA-A1EDC04D2A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999D8E-258F-43F4-B181-77C878D2F3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14A526-C9F0-420B-B481-C637933AFD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11B133-6AFB-4D07-BDBF-21BD1D37AB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0EA686-B392-41FF-A27D-02ACC5106B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6846B4-ADBD-4BC4-8F44-3385AE59CA3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1FA0BA-6904-44EC-AA5A-CA57F17A6DB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3B37249-67D7-4EC5-88B8-44366BC734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B35B826-BDEB-471C-87A9-D8C273BBE5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7AA036E-4CA1-4BF7-A586-129F441890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50FBE9B-6A74-4C58-9822-5501D84581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A1BAF68-F54A-4268-A316-DB22A00B4D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50023E-F625-4AD7-A49A-F20508CB8D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5891A50-6395-47C7-84D6-9F13107B2F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0E00000-CD58-4AB3-B8F6-EC89CEAE08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4116A5E-6FFF-4C84-83BB-B9DC9619B4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660DCA-AEE1-4DC0-ACBD-8E3BAC1AC5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6F59964-533A-481D-9024-97A9ABC75A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D2E967C-127E-47A9-8BC6-45824DC7C91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EE68D34-139F-49E3-9048-5B10F8F721A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6D1437-ADFD-445C-8086-50AA389525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F204AA-B03D-48F4-870C-39F805DAA3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B51C03-2E47-4821-B175-71C072E927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5A0698-BFAA-4CA2-BF37-504F7B08ED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F700BC-46BC-4702-B81D-A5B5448E02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125D28-9831-4A82-BEFC-C00AC5D7FA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Click to edit </a:t>
            </a: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Master title style</a:t>
            </a:r>
            <a:endParaRPr b="0" lang="en-US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787878"/>
                </a:solidFill>
                <a:latin typeface="Aptos"/>
              </a:rPr>
              <a:t> 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92FA9E-1AF5-414A-B45B-75A36496A534}" type="slidenum">
              <a:rPr b="0" lang="en-IN" sz="1200" spc="-1" strike="noStrike">
                <a:solidFill>
                  <a:srgbClr val="787878"/>
                </a:solidFill>
                <a:latin typeface="Aptos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1646E3C-7118-456A-978A-C6CBF5E8FC21}" type="slidenum">
              <a:rPr b="0" lang="en-IN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71711-B639-4A01-A408-CDC72F0C45B0}" type="slidenum">
              <a:rPr b="0" lang="en-IN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wmf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166120" y="2323800"/>
            <a:ext cx="7690320" cy="621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2060"/>
                </a:solidFill>
                <a:latin typeface="Times New Roman"/>
                <a:ea typeface="Tahoma"/>
              </a:rPr>
              <a:t>Gokula Krishna Tavva</a:t>
            </a:r>
            <a:endParaRPr b="0" lang="en-US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0" name="TextBox 11"/>
          <p:cNvSpPr/>
          <p:nvPr/>
        </p:nvSpPr>
        <p:spPr>
          <a:xfrm>
            <a:off x="3553200" y="2943000"/>
            <a:ext cx="46594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2000" spc="49" strike="noStrike">
                <a:solidFill>
                  <a:srgbClr val="c00000"/>
                </a:solidFill>
                <a:latin typeface="Calibri(body)"/>
                <a:ea typeface="Calibri"/>
              </a:rPr>
              <a:t>Undergraduate student,</a:t>
            </a:r>
            <a:br>
              <a:rPr sz="2000"/>
            </a:br>
            <a:r>
              <a:rPr b="1" lang="en-GB" sz="2000" spc="49" strike="noStrike">
                <a:solidFill>
                  <a:srgbClr val="c00000"/>
                </a:solidFill>
                <a:latin typeface="Calibri(body)"/>
                <a:ea typeface="Calibri"/>
              </a:rPr>
              <a:t>Department of Mechanical Engineering, BITS Pilani, Rajasthan, India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1" name="Picture 13" descr=""/>
          <p:cNvPicPr/>
          <p:nvPr/>
        </p:nvPicPr>
        <p:blipFill>
          <a:blip r:embed="rId1"/>
          <a:srcRect l="10085" t="49775" r="9730" b="35284"/>
          <a:stretch/>
        </p:blipFill>
        <p:spPr>
          <a:xfrm>
            <a:off x="0" y="6726600"/>
            <a:ext cx="12269160" cy="1555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14"/>
          <p:cNvSpPr/>
          <p:nvPr/>
        </p:nvSpPr>
        <p:spPr>
          <a:xfrm>
            <a:off x="3681360" y="4133520"/>
            <a:ext cx="4659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Aug 1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pto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 , 2025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Skills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15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grpSp>
        <p:nvGrpSpPr>
          <p:cNvPr id="216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217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8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9" name="PlaceHolder 2"/>
          <p:cNvSpPr>
            <a:spLocks noGrp="1"/>
          </p:cNvSpPr>
          <p:nvPr>
            <p:ph type="sldNum" idx="21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D54B3E-DE8E-4D0E-BDF8-B05D1127BCA0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20" name="Picture 2" descr="BITS Pilani - Wikipedia"/>
          <p:cNvPicPr/>
          <p:nvPr/>
        </p:nvPicPr>
        <p:blipFill>
          <a:blip r:embed="rId3"/>
          <a:stretch/>
        </p:blipFill>
        <p:spPr>
          <a:xfrm>
            <a:off x="11034360" y="109800"/>
            <a:ext cx="840600" cy="840600"/>
          </a:xfrm>
          <a:prstGeom prst="rect">
            <a:avLst/>
          </a:prstGeom>
          <a:ln w="0">
            <a:noFill/>
          </a:ln>
        </p:spPr>
      </p:pic>
      <p:sp>
        <p:nvSpPr>
          <p:cNvPr id="221" name="TextBox 9"/>
          <p:cNvSpPr/>
          <p:nvPr/>
        </p:nvSpPr>
        <p:spPr>
          <a:xfrm>
            <a:off x="167400" y="763920"/>
            <a:ext cx="1128708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Numerical Modelling: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ANSYS Fluent, ANSYS Structural, Basilisk, OpenFoam, SimScale, and XFLR.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CAD/CAM: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SolidWorks, Fusion 360, Creo Parametric, AutoCAD, and OpenVSP.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Programming: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Python, C++, MATLAB, C, Basilisk C, and LaTeX.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Microsoft Office: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Excel, PowerPoint, Word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ptos"/>
              </a:rPr>
              <a:t>Research and Communication: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Leadership and Team work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ptos"/>
              </a:rPr>
              <a:t>Effective communication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Conference presentation and academic reporting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Languages: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English, Telugu, Hindi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: Rounded Corners 19"/>
          <p:cNvSpPr/>
          <p:nvPr/>
        </p:nvSpPr>
        <p:spPr>
          <a:xfrm>
            <a:off x="8304480" y="1334520"/>
            <a:ext cx="3742920" cy="4856040"/>
          </a:xfrm>
          <a:prstGeom prst="roundRect">
            <a:avLst>
              <a:gd name="adj" fmla="val 678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Rectangle: Rounded Corners 18"/>
          <p:cNvSpPr/>
          <p:nvPr/>
        </p:nvSpPr>
        <p:spPr>
          <a:xfrm>
            <a:off x="144360" y="1344600"/>
            <a:ext cx="8029440" cy="4856040"/>
          </a:xfrm>
          <a:prstGeom prst="roundRect">
            <a:avLst>
              <a:gd name="adj" fmla="val 678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2"/>
          <p:cNvSpPr/>
          <p:nvPr/>
        </p:nvSpPr>
        <p:spPr>
          <a:xfrm>
            <a:off x="1000800" y="6545880"/>
            <a:ext cx="416520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Calibri"/>
                <a:ea typeface="Verdana"/>
              </a:rPr>
              <a:t>Tanish Samanta, Gokula Krishna Tavva, Chennu Ranganayakulu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225" name="Picture 11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1920"/>
            <a:ext cx="8214120" cy="85680"/>
          </a:xfrm>
          <a:prstGeom prst="rect">
            <a:avLst/>
          </a:prstGeom>
          <a:ln w="0">
            <a:noFill/>
          </a:ln>
        </p:spPr>
      </p:pic>
      <p:grpSp>
        <p:nvGrpSpPr>
          <p:cNvPr id="226" name="Group 29"/>
          <p:cNvGrpSpPr/>
          <p:nvPr/>
        </p:nvGrpSpPr>
        <p:grpSpPr>
          <a:xfrm>
            <a:off x="0" y="101880"/>
            <a:ext cx="7665120" cy="556200"/>
            <a:chOff x="0" y="101880"/>
            <a:chExt cx="7665120" cy="556200"/>
          </a:xfrm>
        </p:grpSpPr>
        <p:sp>
          <p:nvSpPr>
            <p:cNvPr id="227" name="Rectangle 30"/>
            <p:cNvSpPr/>
            <p:nvPr/>
          </p:nvSpPr>
          <p:spPr>
            <a:xfrm>
              <a:off x="0" y="101880"/>
              <a:ext cx="7665120" cy="526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28" name="TextBox 31"/>
            <p:cNvSpPr/>
            <p:nvPr/>
          </p:nvSpPr>
          <p:spPr>
            <a:xfrm>
              <a:off x="144360" y="141840"/>
              <a:ext cx="61351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IN" sz="2800" spc="-1" strike="noStrike">
                  <a:solidFill>
                    <a:srgbClr val="002060"/>
                  </a:solidFill>
                  <a:latin typeface="Arial"/>
                </a:rPr>
                <a:t>Academic Coursework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229" name="Group 35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230" name="Picture 36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1" name="Rectangle 37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2" name="PlaceHolder 1"/>
          <p:cNvSpPr>
            <a:spLocks noGrp="1"/>
          </p:cNvSpPr>
          <p:nvPr>
            <p:ph type="sldNum" idx="22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6C17F7-FD6A-4BE4-816D-61B359F0F5B6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33" name="TextBox 40"/>
          <p:cNvSpPr/>
          <p:nvPr/>
        </p:nvSpPr>
        <p:spPr>
          <a:xfrm>
            <a:off x="167760" y="1392480"/>
            <a:ext cx="380952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2</a:t>
            </a:r>
            <a:r>
              <a:rPr b="1" lang="en-US" sz="2000" spc="-1" strike="noStrike" baseline="30000">
                <a:solidFill>
                  <a:srgbClr val="000000"/>
                </a:solidFill>
                <a:latin typeface="Aptos"/>
              </a:rPr>
              <a:t>nd</a:t>
            </a: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 Year: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Fluid Mechanics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Heat Transfer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Applied Thermodynamics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Mechanics of Solids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Advanced Mechanics of Solids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Material Science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Manufacturing Processes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Mechanisms and Machines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4" name="TextBox 5"/>
          <p:cNvSpPr/>
          <p:nvPr/>
        </p:nvSpPr>
        <p:spPr>
          <a:xfrm>
            <a:off x="4008600" y="1436760"/>
            <a:ext cx="4165200" cy="55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3</a:t>
            </a:r>
            <a:r>
              <a:rPr b="1" lang="en-US" sz="2000" spc="-1" strike="noStrike" baseline="30000">
                <a:solidFill>
                  <a:srgbClr val="000000"/>
                </a:solidFill>
                <a:latin typeface="Aptos"/>
              </a:rPr>
              <a:t>rd</a:t>
            </a: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 Year: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Computational Fluid Dynamics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Finite-Element Methods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Gas Dynamics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Numerical Fluid Flow and Heat Transfer Techniques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CAD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Aptos"/>
              </a:rPr>
              <a:t>Prime Movers and Fluid Machines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Aptos"/>
              </a:rPr>
              <a:t>Engines, Motors, and Mobility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Manufacturing Management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Advanced Manufacturing Process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Vibrations and Control 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Design of Machine Elements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Engineering Optimization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5" name="TextBox 6"/>
          <p:cNvSpPr/>
          <p:nvPr/>
        </p:nvSpPr>
        <p:spPr>
          <a:xfrm>
            <a:off x="144360" y="934560"/>
            <a:ext cx="380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c00000"/>
                </a:solidFill>
                <a:latin typeface="Aptos"/>
              </a:rPr>
              <a:t>Core Discipline Courses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6" name="TextBox 7"/>
          <p:cNvSpPr/>
          <p:nvPr/>
        </p:nvSpPr>
        <p:spPr>
          <a:xfrm>
            <a:off x="8269920" y="911880"/>
            <a:ext cx="380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c00000"/>
                </a:solidFill>
                <a:latin typeface="Aptos"/>
              </a:rPr>
              <a:t>Humanities and others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7" name="TextBox 8"/>
          <p:cNvSpPr/>
          <p:nvPr/>
        </p:nvSpPr>
        <p:spPr>
          <a:xfrm>
            <a:off x="8327880" y="1701000"/>
            <a:ext cx="380952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Business Communication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Human Resource Development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Print and Audio-Visual Advertising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Principles of Economics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3 project type courses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8" name="Picture 2" descr="BITS Pilani - Wikipedia"/>
          <p:cNvPicPr/>
          <p:nvPr/>
        </p:nvPicPr>
        <p:blipFill>
          <a:blip r:embed="rId3"/>
          <a:stretch/>
        </p:blipFill>
        <p:spPr>
          <a:xfrm>
            <a:off x="11161800" y="122040"/>
            <a:ext cx="735480" cy="73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1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1920"/>
            <a:ext cx="8214120" cy="85680"/>
          </a:xfrm>
          <a:prstGeom prst="rect">
            <a:avLst/>
          </a:prstGeom>
          <a:ln w="0">
            <a:noFill/>
          </a:ln>
        </p:spPr>
      </p:pic>
      <p:grpSp>
        <p:nvGrpSpPr>
          <p:cNvPr id="134" name="Group 29"/>
          <p:cNvGrpSpPr/>
          <p:nvPr/>
        </p:nvGrpSpPr>
        <p:grpSpPr>
          <a:xfrm>
            <a:off x="0" y="101880"/>
            <a:ext cx="7665120" cy="556200"/>
            <a:chOff x="0" y="101880"/>
            <a:chExt cx="7665120" cy="556200"/>
          </a:xfrm>
        </p:grpSpPr>
        <p:sp>
          <p:nvSpPr>
            <p:cNvPr id="135" name="Rectangle 30"/>
            <p:cNvSpPr/>
            <p:nvPr/>
          </p:nvSpPr>
          <p:spPr>
            <a:xfrm>
              <a:off x="0" y="101880"/>
              <a:ext cx="7665120" cy="526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36" name="TextBox 31"/>
            <p:cNvSpPr/>
            <p:nvPr/>
          </p:nvSpPr>
          <p:spPr>
            <a:xfrm>
              <a:off x="144360" y="141840"/>
              <a:ext cx="61351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IN" sz="2800" spc="-1" strike="noStrike">
                  <a:solidFill>
                    <a:srgbClr val="002060"/>
                  </a:solidFill>
                  <a:latin typeface="Arial"/>
                </a:rPr>
                <a:t>About Me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137" name="Group 35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38" name="Picture 36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9" name="Rectangle 37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0" name="PlaceHolder 1"/>
          <p:cNvSpPr>
            <a:spLocks noGrp="1"/>
          </p:cNvSpPr>
          <p:nvPr>
            <p:ph type="sldNum" idx="13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490269-139D-42AE-B094-5792212EBC4E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41" name="TextBox 40"/>
          <p:cNvSpPr/>
          <p:nvPr/>
        </p:nvSpPr>
        <p:spPr>
          <a:xfrm>
            <a:off x="202320" y="802440"/>
            <a:ext cx="2167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Background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" name="TextBox 42"/>
          <p:cNvSpPr/>
          <p:nvPr/>
        </p:nvSpPr>
        <p:spPr>
          <a:xfrm>
            <a:off x="202320" y="1217880"/>
            <a:ext cx="796104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I grew up in a diverse cultural environment, having been born in Vijayawada, India, and spending my childhood in cities including Bengaluru and Hyderabad. 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Outside academics &amp; research, I enjoy spending time working out, playing table-tennis, photography, playing the guitar, and meeting new people from a variety of different cultures.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3" name="TextBox 44"/>
          <p:cNvSpPr/>
          <p:nvPr/>
        </p:nvSpPr>
        <p:spPr>
          <a:xfrm>
            <a:off x="202320" y="3025080"/>
            <a:ext cx="5164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Academic Life and Extracurriculars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" name="TextBox 46"/>
          <p:cNvSpPr/>
          <p:nvPr/>
        </p:nvSpPr>
        <p:spPr>
          <a:xfrm>
            <a:off x="144360" y="3449520"/>
            <a:ext cx="8330760" cy="31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Final year Mechanical Engineering student at BITS Pilani (CGPA: 9.22).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My goal remains to pursue a career in </a:t>
            </a: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Aerospace Engineering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. This field captivated me since I was a child. High-speed aerodynamics, turbulence modelling, and CFD are topics I’m keen to explore at this moment.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ptos"/>
              </a:rPr>
              <a:t>Team Captain</a:t>
            </a:r>
            <a:r>
              <a:rPr b="1" i="1" lang="en-US" sz="2000" spc="-1" strike="noStrike">
                <a:solidFill>
                  <a:srgbClr val="000000"/>
                </a:solidFill>
                <a:latin typeface="Aptos"/>
              </a:rPr>
              <a:t>, Inspired Karters Gravity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: Led technical operations, managerial operations, logistics, and design for a national-level electric race vehicle project. We finished in the top-10 in our 1</a:t>
            </a:r>
            <a:r>
              <a:rPr b="0" lang="en-US" sz="2000" spc="-1" strike="noStrike" baseline="30000">
                <a:solidFill>
                  <a:srgbClr val="000000"/>
                </a:solidFill>
                <a:latin typeface="Aptos"/>
              </a:rPr>
              <a:t>st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 attempt at this category.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46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47" name="TextBox 2"/>
          <p:cNvSpPr/>
          <p:nvPr/>
        </p:nvSpPr>
        <p:spPr>
          <a:xfrm>
            <a:off x="202320" y="847800"/>
            <a:ext cx="7807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Development of 3D mesh generator for aerodynamic flows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48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49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0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1" name="PlaceHolder 2"/>
          <p:cNvSpPr>
            <a:spLocks noGrp="1"/>
          </p:cNvSpPr>
          <p:nvPr>
            <p:ph type="sldNum" idx="14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6C0C7E-B2F7-4C1E-A434-AE483E89430C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3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52" name="TextBox 6"/>
          <p:cNvSpPr/>
          <p:nvPr/>
        </p:nvSpPr>
        <p:spPr>
          <a:xfrm>
            <a:off x="165240" y="1676520"/>
            <a:ext cx="7190280" cy="55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Developing a 3D mesh generator utilizing metric-based anisotropic adaptation to enhance accuracy and efficiency in Finite Element Method solvers for aerodynamic flow simulations. 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Implementing solution-driven error estimation methods, including adjoint-based and Hessian-based techniques, to guide adaptive mesh refinement, ensuring optimal mesh quality and convergence rates.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Skills: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Python &amp; Engineering math implementation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Status: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Undergraduate thesis – under progress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3" name="Picture 9" descr=""/>
          <p:cNvPicPr/>
          <p:nvPr/>
        </p:nvPicPr>
        <p:blipFill>
          <a:blip r:embed="rId3"/>
          <a:stretch/>
        </p:blipFill>
        <p:spPr>
          <a:xfrm>
            <a:off x="7594560" y="1207800"/>
            <a:ext cx="4258080" cy="511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55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56" name="TextBox 2"/>
          <p:cNvSpPr/>
          <p:nvPr/>
        </p:nvSpPr>
        <p:spPr>
          <a:xfrm>
            <a:off x="202320" y="847800"/>
            <a:ext cx="7807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Hybrid CFD/DSMC modelling of high-altitude rocket plumes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57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58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PlaceHolder 2"/>
          <p:cNvSpPr>
            <a:spLocks noGrp="1"/>
          </p:cNvSpPr>
          <p:nvPr>
            <p:ph type="sldNum" idx="15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EF925E-3925-474B-98B1-8EE993260FD7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4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TextBox 6"/>
          <p:cNvSpPr/>
          <p:nvPr/>
        </p:nvSpPr>
        <p:spPr>
          <a:xfrm>
            <a:off x="165240" y="1676520"/>
            <a:ext cx="719028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Developing a hybrid simulation workflow for Falcon 9 exhaust plume expansion in the thermosphere. Incorporating viscous and thermochemical effects for enhanced accuracy. 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Exhaust plume expansion are known to cause ionospheric disturbances due to rocket-induced atmospheric waves. This study is pivotal in understanding them accurately and in an easier way.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Solver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: ANSYS Fluent for CFD analysis of continuum regions and DSMC for rarefied regions.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Status: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Under progress – accepted for a int. conf.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62" name="Picture 7" descr="A diagram of a cylinder&#10;&#10;AI-generated content may be incorrect."/>
          <p:cNvPicPr/>
          <p:nvPr/>
        </p:nvPicPr>
        <p:blipFill>
          <a:blip r:embed="rId3"/>
          <a:stretch/>
        </p:blipFill>
        <p:spPr>
          <a:xfrm>
            <a:off x="7104960" y="2044800"/>
            <a:ext cx="4921560" cy="276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64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65" name="TextBox 2"/>
          <p:cNvSpPr/>
          <p:nvPr/>
        </p:nvSpPr>
        <p:spPr>
          <a:xfrm>
            <a:off x="202320" y="933480"/>
            <a:ext cx="4795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CFD Analysis of Offset-Strip Fins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66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67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8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9" name="PlaceHolder 2"/>
          <p:cNvSpPr>
            <a:spLocks noGrp="1"/>
          </p:cNvSpPr>
          <p:nvPr>
            <p:ph type="sldNum" idx="16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6F15B4-0135-467E-A390-6F966C8B1B7E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TextBox 6"/>
          <p:cNvSpPr/>
          <p:nvPr/>
        </p:nvSpPr>
        <p:spPr>
          <a:xfrm>
            <a:off x="202320" y="1498320"/>
            <a:ext cx="7190280" cy="48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Develop correlations for Colburn j-factor and friction factor f based on fin geometry.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Analyze the effects of varying lance lengths on heat transfer and pressure drop.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CFD Solver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: ANSYS Fluent for CFD analysis.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Key Results: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Established new correlations for j and f factors that are within 11% of experimental values.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Identified the individual effect of each geometric parameter on fin performance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Presented at the ICGTME – 2025 conference.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3"/>
          <a:stretch/>
        </p:blipFill>
        <p:spPr>
          <a:xfrm>
            <a:off x="8010000" y="1128960"/>
            <a:ext cx="3842280" cy="234396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7" descr=""/>
          <p:cNvPicPr/>
          <p:nvPr/>
        </p:nvPicPr>
        <p:blipFill>
          <a:blip r:embed="rId4"/>
          <a:srcRect l="14937" t="0" r="13492" b="0"/>
          <a:stretch/>
        </p:blipFill>
        <p:spPr>
          <a:xfrm>
            <a:off x="7808760" y="3615120"/>
            <a:ext cx="4383000" cy="272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Research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74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75" name="TextBox 2"/>
          <p:cNvSpPr/>
          <p:nvPr/>
        </p:nvSpPr>
        <p:spPr>
          <a:xfrm>
            <a:off x="202320" y="835920"/>
            <a:ext cx="7807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Design and Optimization of a Conveyor-Style Dehumidifying Chamber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76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77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8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9" name="PlaceHolder 2"/>
          <p:cNvSpPr>
            <a:spLocks noGrp="1"/>
          </p:cNvSpPr>
          <p:nvPr>
            <p:ph type="sldNum" idx="17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C20192-8F8F-4FB1-BE55-194A004C9BF4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0" name="TextBox 6"/>
          <p:cNvSpPr/>
          <p:nvPr/>
        </p:nvSpPr>
        <p:spPr>
          <a:xfrm>
            <a:off x="202320" y="1659240"/>
            <a:ext cx="7470720" cy="66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Objectives: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Design a multi-stage conveyor-style dehumidifying chamber for continuous operations.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Optimize airflow and temperature distribution to achieve uniform drying.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CFD Solver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: ANSYS Fluent for flow analysis.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Parameters Analyzed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: Air velocity, temperature gradients, humidity levels, and residence time.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Key Results and Progress: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Developed 4 possible inlet/outlet configurations that have passed approval from the company.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Achieved uniform flow velocity across the conveyor length with less than ±2% variation.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81" name="Picture 8" descr="A blue square with many colored lines&#10;&#10;AI-generated content may be incorrect."/>
          <p:cNvPicPr/>
          <p:nvPr/>
        </p:nvPicPr>
        <p:blipFill>
          <a:blip r:embed="rId3"/>
          <a:srcRect l="0" t="0" r="0" b="3615"/>
          <a:stretch/>
        </p:blipFill>
        <p:spPr>
          <a:xfrm>
            <a:off x="7850520" y="3736440"/>
            <a:ext cx="4305600" cy="2748600"/>
          </a:xfrm>
          <a:prstGeom prst="rect">
            <a:avLst/>
          </a:prstGeom>
          <a:ln w="0">
            <a:noFill/>
          </a:ln>
        </p:spPr>
      </p:pic>
      <p:pic>
        <p:nvPicPr>
          <p:cNvPr id="182" name="Picture 12" descr="A rainbow colored spirals on a white background&#10;&#10;AI-generated content may be incorrect."/>
          <p:cNvPicPr/>
          <p:nvPr/>
        </p:nvPicPr>
        <p:blipFill>
          <a:blip r:embed="rId4"/>
          <a:srcRect l="0" t="4899" r="0" b="0"/>
          <a:stretch/>
        </p:blipFill>
        <p:spPr>
          <a:xfrm>
            <a:off x="7850520" y="1041840"/>
            <a:ext cx="4305600" cy="280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Professional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84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85" name="TextBox 2"/>
          <p:cNvSpPr/>
          <p:nvPr/>
        </p:nvSpPr>
        <p:spPr>
          <a:xfrm>
            <a:off x="202320" y="739800"/>
            <a:ext cx="7807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Vimana Aerotech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86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87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8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9" name="PlaceHolder 2"/>
          <p:cNvSpPr>
            <a:spLocks noGrp="1"/>
          </p:cNvSpPr>
          <p:nvPr>
            <p:ph type="sldNum" idx="18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FD00DB-E85A-41DE-A958-4B840E12A19B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90" name="TextBox 6"/>
          <p:cNvSpPr/>
          <p:nvPr/>
        </p:nvSpPr>
        <p:spPr>
          <a:xfrm>
            <a:off x="202320" y="1041840"/>
            <a:ext cx="7470720" cy="66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Description: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Assisted in the development of a tail-sitter drone designed for long-duration survey missions with almost 4 times the flight time of conventional multi-copters with similar capacity and payload.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Utilized rapid prototyping, testing each iteration with 3D-printed components.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Contributed to designing custom hatches, covers, and motor mounts for an in-house manufactured hexacopter.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Key Results and Progress: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70+ Minute Endurance &amp; 100+ KM Range: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 Cover vast areas in a single flight.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60% Lower Cost: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 Sovereign, affordable technology built in-house.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91" name="Picture 7" descr=""/>
          <p:cNvPicPr/>
          <p:nvPr/>
        </p:nvPicPr>
        <p:blipFill>
          <a:blip r:embed="rId3"/>
          <a:stretch/>
        </p:blipFill>
        <p:spPr>
          <a:xfrm>
            <a:off x="7506360" y="1201320"/>
            <a:ext cx="4685400" cy="262080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10" descr="A white dome shaped object&#10;&#10;AI-generated content may be incorrect."/>
          <p:cNvPicPr/>
          <p:nvPr/>
        </p:nvPicPr>
        <p:blipFill>
          <a:blip r:embed="rId4"/>
          <a:stretch/>
        </p:blipFill>
        <p:spPr>
          <a:xfrm>
            <a:off x="7506360" y="3949200"/>
            <a:ext cx="4706280" cy="249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Team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94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195" name="TextBox 2"/>
          <p:cNvSpPr/>
          <p:nvPr/>
        </p:nvSpPr>
        <p:spPr>
          <a:xfrm>
            <a:off x="165240" y="771480"/>
            <a:ext cx="7807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Inspired Karters Gravity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96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197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8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9" name="PlaceHolder 2"/>
          <p:cNvSpPr>
            <a:spLocks noGrp="1"/>
          </p:cNvSpPr>
          <p:nvPr>
            <p:ph type="sldNum" idx="19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33E5BF-08F4-4A36-A6C8-B0AC262B24E4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0" name="TextBox 6"/>
          <p:cNvSpPr/>
          <p:nvPr/>
        </p:nvSpPr>
        <p:spPr>
          <a:xfrm>
            <a:off x="202320" y="1270080"/>
            <a:ext cx="7106760" cy="59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Description: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Spearheaded a team of 50+ members, focusing on designing and manufacturing an electric go-kart.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Managed budget of INR 1000K+ and raised INR 400K+ in team funding.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Key Results and Progress: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Secured an All-India Rank 10 in the Electric Category at the national-level go karting competition. 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70 km Range &amp; 110 kmph top speed.</a:t>
            </a:r>
            <a:endParaRPr b="0" lang="en-US" sz="2400" spc="-1" strike="noStrike">
              <a:latin typeface="Arial"/>
            </a:endParaRPr>
          </a:p>
          <a:p>
            <a:pPr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Secured 1st Place among 237 participants in a prototype presentation competition and was awarded a cash prize of INR 35K.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01" name="Google Shape;222;p29" descr=""/>
          <p:cNvPicPr/>
          <p:nvPr/>
        </p:nvPicPr>
        <p:blipFill>
          <a:blip r:embed="rId3"/>
          <a:srcRect l="-331" t="19804" r="331" b="192"/>
          <a:stretch/>
        </p:blipFill>
        <p:spPr>
          <a:xfrm>
            <a:off x="7018560" y="808560"/>
            <a:ext cx="2313360" cy="2783880"/>
          </a:xfrm>
          <a:prstGeom prst="rect">
            <a:avLst/>
          </a:prstGeom>
          <a:ln w="0">
            <a:noFill/>
          </a:ln>
        </p:spPr>
      </p:pic>
      <p:pic>
        <p:nvPicPr>
          <p:cNvPr id="202" name="Google Shape;168;p21" descr=""/>
          <p:cNvPicPr/>
          <p:nvPr/>
        </p:nvPicPr>
        <p:blipFill>
          <a:blip r:embed="rId4"/>
          <a:srcRect l="0" t="6415" r="0" b="46910"/>
          <a:stretch/>
        </p:blipFill>
        <p:spPr>
          <a:xfrm>
            <a:off x="7444440" y="3755880"/>
            <a:ext cx="3893760" cy="2293200"/>
          </a:xfrm>
          <a:prstGeom prst="rect">
            <a:avLst/>
          </a:prstGeom>
          <a:ln w="0">
            <a:noFill/>
          </a:ln>
        </p:spPr>
      </p:pic>
      <p:pic>
        <p:nvPicPr>
          <p:cNvPr id="203" name="Picture 11" descr=""/>
          <p:cNvPicPr/>
          <p:nvPr/>
        </p:nvPicPr>
        <p:blipFill>
          <a:blip r:embed="rId5"/>
          <a:stretch/>
        </p:blipFill>
        <p:spPr>
          <a:xfrm>
            <a:off x="9391680" y="808560"/>
            <a:ext cx="2374560" cy="27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65240" y="113040"/>
            <a:ext cx="68475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2060"/>
                </a:solidFill>
                <a:latin typeface="Arial"/>
                <a:ea typeface="Tahoma"/>
              </a:rPr>
              <a:t>Team Projects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05" name="Picture 42" descr=""/>
          <p:cNvPicPr/>
          <p:nvPr/>
        </p:nvPicPr>
        <p:blipFill>
          <a:blip r:embed="rId1"/>
          <a:srcRect l="10085" t="49775" r="9730" b="20252"/>
          <a:stretch/>
        </p:blipFill>
        <p:spPr>
          <a:xfrm>
            <a:off x="0" y="696960"/>
            <a:ext cx="6732360" cy="85680"/>
          </a:xfrm>
          <a:prstGeom prst="rect">
            <a:avLst/>
          </a:prstGeom>
          <a:ln w="0">
            <a:noFill/>
          </a:ln>
        </p:spPr>
      </p:pic>
      <p:sp>
        <p:nvSpPr>
          <p:cNvPr id="206" name="TextBox 2"/>
          <p:cNvSpPr/>
          <p:nvPr/>
        </p:nvSpPr>
        <p:spPr>
          <a:xfrm>
            <a:off x="165240" y="771480"/>
            <a:ext cx="7807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c00000"/>
                </a:solidFill>
                <a:latin typeface="Aptos"/>
              </a:rPr>
              <a:t>Team BITS – Shell Eco-Marathon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07" name="Group 16"/>
          <p:cNvGrpSpPr/>
          <p:nvPr/>
        </p:nvGrpSpPr>
        <p:grpSpPr>
          <a:xfrm>
            <a:off x="0" y="6482160"/>
            <a:ext cx="12741840" cy="375480"/>
            <a:chOff x="0" y="6482160"/>
            <a:chExt cx="12741840" cy="375480"/>
          </a:xfrm>
        </p:grpSpPr>
        <p:pic>
          <p:nvPicPr>
            <p:cNvPr id="208" name="Picture 17" descr=""/>
            <p:cNvPicPr/>
            <p:nvPr/>
          </p:nvPicPr>
          <p:blipFill>
            <a:blip r:embed="rId2"/>
            <a:srcRect l="0" t="49775" r="0" b="24302"/>
            <a:stretch/>
          </p:blipFill>
          <p:spPr>
            <a:xfrm flipH="1" rot="10800000">
              <a:off x="7309800" y="6482160"/>
              <a:ext cx="5432040" cy="9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9" name="Rectangle 18"/>
            <p:cNvSpPr/>
            <p:nvPr/>
          </p:nvSpPr>
          <p:spPr>
            <a:xfrm>
              <a:off x="0" y="6561000"/>
              <a:ext cx="12191760" cy="296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0" name="PlaceHolder 2"/>
          <p:cNvSpPr>
            <a:spLocks noGrp="1"/>
          </p:cNvSpPr>
          <p:nvPr>
            <p:ph type="sldNum" idx="20"/>
          </p:nvPr>
        </p:nvSpPr>
        <p:spPr>
          <a:xfrm>
            <a:off x="9207360" y="6527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IN" sz="1400" spc="-1" strike="noStrike">
                <a:solidFill>
                  <a:srgbClr val="03073b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0A69E8-EC3F-4A8C-937F-CCEC9B6EADE8}" type="slidenum">
              <a:rPr b="1" lang="en-IN" sz="1400" spc="-1" strike="noStrike">
                <a:solidFill>
                  <a:srgbClr val="03073b"/>
                </a:solidFill>
                <a:latin typeface="Apto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TextBox 6"/>
          <p:cNvSpPr/>
          <p:nvPr/>
        </p:nvSpPr>
        <p:spPr>
          <a:xfrm>
            <a:off x="202320" y="1366560"/>
            <a:ext cx="608796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ptos"/>
              </a:rPr>
              <a:t>Description: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Designed spaceframes for 100% ethanol-run and electric cars for Shell Eco-Marathon Asia-Pacific.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Assisted in designing the carbon fiber aero package for a prototype vehicle, achieving a drag coefficient of 0.18, reducing air resistance and enhancing performance.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2" name="Picture 7" descr="A drawing of a black and white jet&#10;&#10;AI-generated content may be incorrect."/>
          <p:cNvPicPr/>
          <p:nvPr/>
        </p:nvPicPr>
        <p:blipFill>
          <a:blip r:embed="rId3"/>
          <a:stretch/>
        </p:blipFill>
        <p:spPr>
          <a:xfrm>
            <a:off x="7013160" y="429840"/>
            <a:ext cx="4758840" cy="2920680"/>
          </a:xfrm>
          <a:prstGeom prst="rect">
            <a:avLst/>
          </a:prstGeom>
          <a:ln w="0">
            <a:noFill/>
          </a:ln>
        </p:spPr>
      </p:pic>
      <p:pic>
        <p:nvPicPr>
          <p:cNvPr id="213" name="Picture 10" descr="A black object on the ground&#10;&#10;AI-generated content may be incorrect."/>
          <p:cNvPicPr/>
          <p:nvPr/>
        </p:nvPicPr>
        <p:blipFill>
          <a:blip r:embed="rId4"/>
          <a:stretch/>
        </p:blipFill>
        <p:spPr>
          <a:xfrm>
            <a:off x="7458480" y="3465360"/>
            <a:ext cx="3868920" cy="290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1510</TotalTime>
  <Application>LibreOffice/7.3.7.2$Linux_X86_64 LibreOffice_project/30$Build-2</Application>
  <AppVersion>15.0000</AppVersion>
  <Words>990</Words>
  <Paragraphs>136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2025-04-25T13:32:42Z</dcterms:created>
  <dc:creator>Tanish Samanta</dc:creator>
  <dc:description/>
  <dc:language>en-US</dc:language>
  <cp:lastModifiedBy/>
  <dcterms:modified xsi:type="dcterms:W3CDTF">2025-08-11T14:59:51Z</dcterms:modified>
  <cp:revision>31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